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6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7.xml" ContentType="application/vnd.openxmlformats-officedocument.theme+xml"/>
  <Override PartName="/ppt/slideLayouts/slideLayout44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  <p:sldMasterId id="2147483706" r:id="rId2"/>
    <p:sldMasterId id="2147483703" r:id="rId3"/>
    <p:sldMasterId id="2147483698" r:id="rId4"/>
    <p:sldMasterId id="2147483648" r:id="rId5"/>
    <p:sldMasterId id="2147483672" r:id="rId6"/>
    <p:sldMasterId id="2147483660" r:id="rId7"/>
    <p:sldMasterId id="2147483701" r:id="rId8"/>
  </p:sldMasterIdLst>
  <p:notesMasterIdLst>
    <p:notesMasterId r:id="rId18"/>
  </p:notesMasterIdLst>
  <p:handoutMasterIdLst>
    <p:handoutMasterId r:id="rId19"/>
  </p:handoutMasterIdLst>
  <p:sldIdLst>
    <p:sldId id="263" r:id="rId9"/>
    <p:sldId id="265" r:id="rId10"/>
    <p:sldId id="267" r:id="rId11"/>
    <p:sldId id="273" r:id="rId12"/>
    <p:sldId id="271" r:id="rId13"/>
    <p:sldId id="274" r:id="rId14"/>
    <p:sldId id="275" r:id="rId15"/>
    <p:sldId id="276" r:id="rId16"/>
    <p:sldId id="268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387"/>
    <a:srgbClr val="009999"/>
    <a:srgbClr val="0D50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404" autoAdjust="0"/>
  </p:normalViewPr>
  <p:slideViewPr>
    <p:cSldViewPr snapToGrid="0">
      <p:cViewPr varScale="1">
        <p:scale>
          <a:sx n="62" d="100"/>
          <a:sy n="62" d="100"/>
        </p:scale>
        <p:origin x="980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tableStyles" Target="tableStyles.xml"/><Relationship Id="rId10" Type="http://schemas.openxmlformats.org/officeDocument/2006/relationships/slide" Target="slides/slide2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C24839-7C19-45C1-9C4A-821238DD8A81}" type="datetimeFigureOut">
              <a:rPr lang="pt-BR" smtClean="0"/>
              <a:t>30/09/2023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DA19F5-598E-46EC-B008-6B9FDEF94FE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1462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gif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B22B06-FE82-4328-8488-C3EC27F1050C}" type="datetimeFigureOut">
              <a:rPr lang="pt-BR" smtClean="0"/>
              <a:t>30/09/2023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9CC49-8AAC-42AA-B613-EF32362739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6285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609323" y="2640562"/>
            <a:ext cx="7374294" cy="776094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72800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1677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244" y="14049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95244" y="42846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4230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2783" y="980514"/>
            <a:ext cx="10515600" cy="1325562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32486" y="2397211"/>
            <a:ext cx="5181600" cy="3779751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766486" y="2397211"/>
            <a:ext cx="5181600" cy="3779751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21595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3182" y="840986"/>
            <a:ext cx="10515600" cy="1260087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03182" y="215702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03182" y="2980936"/>
            <a:ext cx="5157787" cy="3065301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5735594" y="215702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5735594" y="2980936"/>
            <a:ext cx="5183188" cy="3065301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1442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2783" y="1139133"/>
            <a:ext cx="10515600" cy="1325563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61000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745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0916" y="774441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2021" y="118336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10916" y="2374641"/>
            <a:ext cx="3932237" cy="368235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8801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1763" y="709127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619316" y="1247290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31763" y="2309327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17121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2783" y="858058"/>
            <a:ext cx="10093412" cy="1325563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42783" y="2318558"/>
            <a:ext cx="10093412" cy="3765001"/>
          </a:xfrm>
        </p:spPr>
        <p:txBody>
          <a:bodyPr vert="eaVert"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4709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7765402" y="965621"/>
            <a:ext cx="2628900" cy="5173922"/>
          </a:xfrm>
        </p:spPr>
        <p:txBody>
          <a:bodyPr vert="eaVert"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0" y="965621"/>
            <a:ext cx="7613002" cy="5173922"/>
          </a:xfrm>
        </p:spPr>
        <p:txBody>
          <a:bodyPr vert="eaVert"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5977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DC58E-069D-4F36-BE29-0B66CB30F52D}" type="datetimeFigureOut">
              <a:rPr lang="pt-BR" smtClean="0"/>
              <a:t>30/09/2023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863D64-5C49-418F-86B0-72AC76350E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57355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88384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DC58E-069D-4F36-BE29-0B66CB30F52D}" type="datetimeFigureOut">
              <a:rPr lang="pt-BR" smtClean="0"/>
              <a:t>30/09/2023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863D64-5C49-418F-86B0-72AC76350E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8302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07520" y="1122363"/>
            <a:ext cx="9144000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752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53461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7675356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244" y="14049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95244" y="42846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2309617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2783" y="980514"/>
            <a:ext cx="10515600" cy="1325562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32486" y="2397211"/>
            <a:ext cx="5181600" cy="3779751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766486" y="2397211"/>
            <a:ext cx="5181600" cy="3779751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5654852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3182" y="840986"/>
            <a:ext cx="10515600" cy="1260087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03182" y="215702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03182" y="2980936"/>
            <a:ext cx="5157787" cy="3065301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5735594" y="215702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5735594" y="2980936"/>
            <a:ext cx="5183188" cy="3065301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7551565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2783" y="1139133"/>
            <a:ext cx="10515600" cy="1325563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0350119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46804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0916" y="774441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2021" y="118336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10916" y="2374641"/>
            <a:ext cx="3932237" cy="368235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45842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03884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1763" y="709127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619316" y="1247290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31763" y="2309327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50294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2783" y="858058"/>
            <a:ext cx="10093412" cy="1325563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42783" y="2318558"/>
            <a:ext cx="10093412" cy="3765001"/>
          </a:xfrm>
        </p:spPr>
        <p:txBody>
          <a:bodyPr vert="eaVert"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40134946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7765402" y="965621"/>
            <a:ext cx="2628900" cy="5173922"/>
          </a:xfrm>
        </p:spPr>
        <p:txBody>
          <a:bodyPr vert="eaVert"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0" y="965621"/>
            <a:ext cx="7613002" cy="5173922"/>
          </a:xfrm>
        </p:spPr>
        <p:txBody>
          <a:bodyPr vert="eaVert"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3370000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07519" y="1122363"/>
            <a:ext cx="10639925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pt-BR" dirty="0"/>
              <a:t>Clique para editar o </a:t>
            </a:r>
            <a:br>
              <a:rPr lang="pt-BR" dirty="0"/>
            </a:br>
            <a:r>
              <a:rPr lang="pt-BR" dirty="0"/>
              <a:t>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7519" y="3602038"/>
            <a:ext cx="10639925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6749467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3">
                    <a:lumMod val="75000"/>
                  </a:schemeClr>
                </a:solidFill>
              </a:defRPr>
            </a:lvl1pPr>
            <a:lvl2pPr>
              <a:defRPr>
                <a:solidFill>
                  <a:schemeClr val="accent3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3">
                    <a:lumMod val="75000"/>
                  </a:schemeClr>
                </a:solidFill>
              </a:defRPr>
            </a:lvl3pPr>
            <a:lvl4pPr>
              <a:defRPr>
                <a:solidFill>
                  <a:schemeClr val="accent3">
                    <a:lumMod val="75000"/>
                  </a:schemeClr>
                </a:solidFill>
              </a:defRPr>
            </a:lvl4pPr>
            <a:lvl5pPr>
              <a:defRPr>
                <a:solidFill>
                  <a:schemeClr val="accent3">
                    <a:lumMod val="75000"/>
                  </a:schemeClr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42819719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5244" y="128986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95244" y="4169586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756166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32486" y="2397967"/>
            <a:ext cx="5181600" cy="3582955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766486" y="2397967"/>
            <a:ext cx="5181600" cy="358295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0486423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3182" y="989045"/>
            <a:ext cx="10515600" cy="1177504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03182" y="2267338"/>
            <a:ext cx="5157787" cy="7135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03182" y="2980936"/>
            <a:ext cx="5157787" cy="2981325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5735594" y="2267338"/>
            <a:ext cx="5183188" cy="71359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5735594" y="2980936"/>
            <a:ext cx="5183188" cy="298132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7279930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2783" y="1139133"/>
            <a:ext cx="10515600" cy="1325563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82425737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751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936848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0916" y="774441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72021" y="118336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10916" y="237464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183520497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1763" y="709127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743305" y="1247291"/>
            <a:ext cx="6172200" cy="465923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31763" y="2309327"/>
            <a:ext cx="3932237" cy="359720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13621259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2783" y="1045029"/>
            <a:ext cx="10520686" cy="1138592"/>
          </a:xfrm>
        </p:spPr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42783" y="2318558"/>
            <a:ext cx="10520686" cy="3596210"/>
          </a:xfrm>
        </p:spPr>
        <p:txBody>
          <a:bodyPr vert="eaVert"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8384359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250594" y="1082351"/>
            <a:ext cx="2628900" cy="4814596"/>
          </a:xfrm>
        </p:spPr>
        <p:txBody>
          <a:bodyPr vert="eaVert"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587828" y="1082351"/>
            <a:ext cx="7510366" cy="4814596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3899662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7315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ítulo 1"/>
          <p:cNvSpPr>
            <a:spLocks noGrp="1"/>
          </p:cNvSpPr>
          <p:nvPr>
            <p:ph type="title"/>
          </p:nvPr>
        </p:nvSpPr>
        <p:spPr>
          <a:xfrm>
            <a:off x="1457130" y="2163905"/>
            <a:ext cx="7108371" cy="8665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881095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57130" y="2163905"/>
            <a:ext cx="7108371" cy="866559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DC58E-069D-4F36-BE29-0B66CB30F52D}" type="datetimeFigureOut">
              <a:rPr lang="pt-BR" smtClean="0"/>
              <a:t>30/09/2023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863D64-5C49-418F-86B0-72AC76350E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124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ítulo 1"/>
          <p:cNvSpPr>
            <a:spLocks noGrp="1"/>
          </p:cNvSpPr>
          <p:nvPr>
            <p:ph type="title"/>
          </p:nvPr>
        </p:nvSpPr>
        <p:spPr>
          <a:xfrm>
            <a:off x="1457130" y="2163905"/>
            <a:ext cx="7108371" cy="8665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53221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17DC58E-069D-4F36-BE29-0B66CB30F52D}" type="datetimeFigureOut">
              <a:rPr lang="pt-BR" smtClean="0"/>
              <a:t>30/09/2023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863D64-5C49-418F-86B0-72AC76350E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9941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0752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752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9712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image" Target="../media/image7.png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image" Target="../media/image8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image" Target="../media/image5.pn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10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8" name="Retângulo 7"/>
          <p:cNvSpPr/>
          <p:nvPr userDrawn="1"/>
        </p:nvSpPr>
        <p:spPr>
          <a:xfrm>
            <a:off x="4599214" y="2352502"/>
            <a:ext cx="7592785" cy="143810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99214" y="2638273"/>
            <a:ext cx="7108371" cy="8665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401451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4667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006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0D5095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5218"/>
          </a:xfrm>
          <a:prstGeom prst="rect">
            <a:avLst/>
          </a:prstGeom>
        </p:spPr>
      </p:pic>
      <p:sp>
        <p:nvSpPr>
          <p:cNvPr id="6" name="Retângulo 5"/>
          <p:cNvSpPr/>
          <p:nvPr userDrawn="1"/>
        </p:nvSpPr>
        <p:spPr>
          <a:xfrm>
            <a:off x="0" y="1"/>
            <a:ext cx="12192000" cy="222098"/>
          </a:xfrm>
          <a:prstGeom prst="rect">
            <a:avLst/>
          </a:prstGeom>
          <a:solidFill>
            <a:srgbClr val="0D509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55" t="-41532" b="-1"/>
          <a:stretch/>
        </p:blipFill>
        <p:spPr>
          <a:xfrm>
            <a:off x="8565502" y="2416629"/>
            <a:ext cx="3626498" cy="361113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00073"/>
            <a:ext cx="12192000" cy="255146"/>
          </a:xfrm>
          <a:prstGeom prst="rect">
            <a:avLst/>
          </a:prstGeom>
        </p:spPr>
      </p:pic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457130" y="2163905"/>
            <a:ext cx="7108371" cy="8665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567163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0D5095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>
            <a:lumMod val="40000"/>
            <a:lumOff val="60000"/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42783" y="980513"/>
            <a:ext cx="100522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42783" y="2441013"/>
            <a:ext cx="10052222" cy="3644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1BDAA-36E9-4AC9-8C53-4A47F672A043}" type="slidenum">
              <a:rPr lang="pt-BR" smtClean="0"/>
              <a:t>‹nº›</a:t>
            </a:fld>
            <a:endParaRPr lang="pt-BR"/>
          </a:p>
        </p:txBody>
      </p:sp>
      <p:pic>
        <p:nvPicPr>
          <p:cNvPr id="14" name="Imagem 13"/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00"/>
          <a:stretch/>
        </p:blipFill>
        <p:spPr>
          <a:xfrm>
            <a:off x="10932616" y="3956180"/>
            <a:ext cx="1262494" cy="2901820"/>
          </a:xfrm>
          <a:prstGeom prst="rect">
            <a:avLst/>
          </a:prstGeom>
        </p:spPr>
      </p:pic>
      <p:sp>
        <p:nvSpPr>
          <p:cNvPr id="4" name="Retângulo 3"/>
          <p:cNvSpPr/>
          <p:nvPr userDrawn="1"/>
        </p:nvSpPr>
        <p:spPr>
          <a:xfrm>
            <a:off x="0" y="1"/>
            <a:ext cx="12192000" cy="222098"/>
          </a:xfrm>
          <a:prstGeom prst="rect">
            <a:avLst/>
          </a:prstGeom>
          <a:solidFill>
            <a:srgbClr val="0D509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 userDrawn="1"/>
        </p:nvSpPr>
        <p:spPr>
          <a:xfrm>
            <a:off x="319215" y="393924"/>
            <a:ext cx="196746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pt-BR" sz="2800" b="0" cap="none" spc="0" dirty="0" err="1">
                <a:ln w="0"/>
                <a:solidFill>
                  <a:srgbClr val="0D5095"/>
                </a:solidFill>
                <a:effectLst/>
                <a:latin typeface="+mn-lt"/>
              </a:rPr>
              <a:t>PlanificaSUS</a:t>
            </a:r>
            <a:endParaRPr lang="pt-BR" sz="2800" b="0" cap="none" spc="0" dirty="0">
              <a:ln w="0"/>
              <a:solidFill>
                <a:srgbClr val="0D5095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60746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7" r:id="rId12"/>
    <p:sldLayoutId id="214748369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 baseline="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9999"/>
        </a:buClr>
        <a:buFontTx/>
        <a:buBlip>
          <a:blip r:embed="rId16"/>
        </a:buBlip>
        <a:defRPr sz="2200" kern="1200" baseline="0">
          <a:solidFill>
            <a:schemeClr val="accent3">
              <a:lumMod val="50000"/>
            </a:schemeClr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6"/>
        </a:buBlip>
        <a:defRPr sz="2000" kern="1200" baseline="0">
          <a:solidFill>
            <a:schemeClr val="accent3">
              <a:lumMod val="50000"/>
            </a:schemeClr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6"/>
        </a:buBlip>
        <a:defRPr sz="1800" kern="1200" baseline="0">
          <a:solidFill>
            <a:schemeClr val="accent3">
              <a:lumMod val="50000"/>
            </a:schemeClr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6"/>
        </a:buBlip>
        <a:defRPr sz="1600" kern="1200" baseline="0">
          <a:solidFill>
            <a:schemeClr val="accent3">
              <a:lumMod val="50000"/>
            </a:schemeClr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6"/>
        </a:buBlip>
        <a:defRPr sz="1400" kern="1200" baseline="0">
          <a:solidFill>
            <a:schemeClr val="accent3">
              <a:lumMod val="50000"/>
            </a:schemeClr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509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42783" y="980513"/>
            <a:ext cx="1005222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42783" y="2441013"/>
            <a:ext cx="10052222" cy="3644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3" name="Retângulo 12"/>
          <p:cNvSpPr/>
          <p:nvPr userDrawn="1"/>
        </p:nvSpPr>
        <p:spPr>
          <a:xfrm>
            <a:off x="0" y="1"/>
            <a:ext cx="12192000" cy="22209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1" name="Imagem 2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59"/>
          <a:stretch/>
        </p:blipFill>
        <p:spPr>
          <a:xfrm>
            <a:off x="10965855" y="3956180"/>
            <a:ext cx="1219925" cy="2901820"/>
          </a:xfrm>
          <a:prstGeom prst="rect">
            <a:avLst/>
          </a:prstGeom>
        </p:spPr>
      </p:pic>
      <p:sp>
        <p:nvSpPr>
          <p:cNvPr id="7" name="Retângulo 6"/>
          <p:cNvSpPr/>
          <p:nvPr userDrawn="1"/>
        </p:nvSpPr>
        <p:spPr>
          <a:xfrm>
            <a:off x="319215" y="393924"/>
            <a:ext cx="196746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pt-BR" sz="2800" b="0" cap="none" spc="0" dirty="0" err="1">
                <a:ln w="0"/>
                <a:solidFill>
                  <a:schemeClr val="bg1"/>
                </a:solidFill>
                <a:effectLst/>
                <a:latin typeface="+mn-lt"/>
              </a:rPr>
              <a:t>PlanificaSUS</a:t>
            </a:r>
            <a:endParaRPr lang="pt-BR" sz="2800" b="0" cap="none" spc="0" dirty="0">
              <a:ln w="0"/>
              <a:solidFill>
                <a:schemeClr val="bg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29222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baseline="0">
          <a:solidFill>
            <a:schemeClr val="bg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9999"/>
        </a:buClr>
        <a:buFontTx/>
        <a:buBlip>
          <a:blip r:embed="rId14"/>
        </a:buBlip>
        <a:defRPr sz="22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4"/>
        </a:buBlip>
        <a:defRPr sz="20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4"/>
        </a:buBlip>
        <a:defRPr sz="18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4"/>
        </a:buBlip>
        <a:defRPr sz="16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4"/>
        </a:buBlip>
        <a:defRPr sz="14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42783" y="1108988"/>
            <a:ext cx="10515600" cy="1197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42783" y="2441013"/>
            <a:ext cx="10515600" cy="3512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pic>
        <p:nvPicPr>
          <p:cNvPr id="5" name="Imagem 4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00073"/>
            <a:ext cx="12192000" cy="255146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00"/>
          <a:stretch/>
        </p:blipFill>
        <p:spPr>
          <a:xfrm>
            <a:off x="10932616" y="3956180"/>
            <a:ext cx="1262494" cy="2901820"/>
          </a:xfrm>
          <a:prstGeom prst="rect">
            <a:avLst/>
          </a:prstGeom>
        </p:spPr>
      </p:pic>
      <p:sp>
        <p:nvSpPr>
          <p:cNvPr id="6" name="Retângulo 5"/>
          <p:cNvSpPr/>
          <p:nvPr userDrawn="1"/>
        </p:nvSpPr>
        <p:spPr>
          <a:xfrm>
            <a:off x="319215" y="393924"/>
            <a:ext cx="196746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pt-BR" sz="2800" b="0" cap="none" spc="0" dirty="0" err="1">
                <a:ln w="0"/>
                <a:solidFill>
                  <a:srgbClr val="0D5095"/>
                </a:solidFill>
                <a:effectLst/>
                <a:latin typeface="+mn-lt"/>
              </a:rPr>
              <a:t>PlanificaSUS</a:t>
            </a:r>
            <a:endParaRPr lang="pt-BR" sz="2800" b="0" cap="none" spc="0" dirty="0">
              <a:ln w="0"/>
              <a:solidFill>
                <a:srgbClr val="0D5095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9282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 baseline="0">
          <a:solidFill>
            <a:schemeClr val="tx1">
              <a:lumMod val="65000"/>
              <a:lumOff val="35000"/>
            </a:schemeClr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9999"/>
        </a:buClr>
        <a:buFontTx/>
        <a:buBlip>
          <a:blip r:embed="rId15"/>
        </a:buBlip>
        <a:defRPr sz="2200" kern="1200" baseline="0">
          <a:solidFill>
            <a:schemeClr val="accent3">
              <a:lumMod val="75000"/>
            </a:schemeClr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5"/>
        </a:buBlip>
        <a:defRPr sz="2000" kern="1200" baseline="0">
          <a:solidFill>
            <a:schemeClr val="accent3">
              <a:lumMod val="75000"/>
            </a:schemeClr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5"/>
        </a:buBlip>
        <a:defRPr sz="1800" kern="1200" baseline="0">
          <a:solidFill>
            <a:schemeClr val="accent3">
              <a:lumMod val="75000"/>
            </a:schemeClr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5"/>
        </a:buBlip>
        <a:defRPr sz="1600" kern="1200" baseline="0">
          <a:solidFill>
            <a:schemeClr val="accent3">
              <a:lumMod val="75000"/>
            </a:schemeClr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9999"/>
        </a:buClr>
        <a:buFontTx/>
        <a:buBlip>
          <a:blip r:embed="rId15"/>
        </a:buBlip>
        <a:defRPr sz="1400" kern="1200" baseline="0">
          <a:solidFill>
            <a:schemeClr val="accent3">
              <a:lumMod val="75000"/>
            </a:schemeClr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9" name="Retângulo 8"/>
          <p:cNvSpPr/>
          <p:nvPr userDrawn="1"/>
        </p:nvSpPr>
        <p:spPr>
          <a:xfrm>
            <a:off x="4967416" y="899010"/>
            <a:ext cx="416010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200" b="1" dirty="0">
                <a:solidFill>
                  <a:srgbClr val="0D5095"/>
                </a:solidFill>
              </a:rPr>
              <a:t>planificasus.com.br</a:t>
            </a:r>
          </a:p>
          <a:p>
            <a:pPr algn="ctr"/>
            <a:endParaRPr lang="pt-BR" sz="2400" b="1" dirty="0">
              <a:solidFill>
                <a:srgbClr val="0D5095"/>
              </a:solidFill>
            </a:endParaRPr>
          </a:p>
          <a:p>
            <a:pPr algn="ctr"/>
            <a:r>
              <a:rPr lang="pt-BR" sz="2000" dirty="0">
                <a:solidFill>
                  <a:srgbClr val="0D5095"/>
                </a:solidFill>
              </a:rPr>
              <a:t>Visite o </a:t>
            </a:r>
            <a:r>
              <a:rPr lang="pt-BR" sz="2000" b="1" dirty="0">
                <a:solidFill>
                  <a:srgbClr val="0D5095"/>
                </a:solidFill>
              </a:rPr>
              <a:t>e-Planifica </a:t>
            </a:r>
            <a:r>
              <a:rPr lang="pt-BR" sz="2000" dirty="0">
                <a:solidFill>
                  <a:srgbClr val="0D5095"/>
                </a:solidFill>
              </a:rPr>
              <a:t>e acesse os materiais do </a:t>
            </a:r>
            <a:r>
              <a:rPr lang="pt-BR" sz="2000" dirty="0" err="1">
                <a:solidFill>
                  <a:srgbClr val="0D5095"/>
                </a:solidFill>
              </a:rPr>
              <a:t>PlanificaSUS</a:t>
            </a:r>
            <a:r>
              <a:rPr lang="pt-BR" sz="2000" dirty="0">
                <a:solidFill>
                  <a:srgbClr val="0D5095"/>
                </a:solidFill>
              </a:rPr>
              <a:t>:</a:t>
            </a:r>
          </a:p>
        </p:txBody>
      </p:sp>
      <p:pic>
        <p:nvPicPr>
          <p:cNvPr id="2" name="Imagem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042" y="2578442"/>
            <a:ext cx="1802937" cy="180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422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Material de apoio - PARTE I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B7CDF6B1-3256-4E5B-9283-EF17F1FB06E1}"/>
              </a:ext>
            </a:extLst>
          </p:cNvPr>
          <p:cNvSpPr/>
          <p:nvPr/>
        </p:nvSpPr>
        <p:spPr>
          <a:xfrm>
            <a:off x="-2408238" y="0"/>
            <a:ext cx="2378075" cy="6858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/>
              <a:t>ORIENTAÇÕES:</a:t>
            </a:r>
          </a:p>
          <a:p>
            <a:pPr algn="ctr">
              <a:defRPr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Fonte de título: calibri (Light Títulos) 40 - branco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Alinhada à direita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Não reposicionar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Não inserir imagens</a:t>
            </a:r>
          </a:p>
        </p:txBody>
      </p:sp>
    </p:spTree>
    <p:extLst>
      <p:ext uri="{BB962C8B-B14F-4D97-AF65-F5344CB8AC3E}">
        <p14:creationId xmlns:p14="http://schemas.microsoft.com/office/powerpoint/2010/main" val="4060215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Resgate dos processos disparados na Etapa Controle 1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A6A3541-DBD1-427C-A910-43D7B8EB53E9}"/>
              </a:ext>
            </a:extLst>
          </p:cNvPr>
          <p:cNvSpPr/>
          <p:nvPr/>
        </p:nvSpPr>
        <p:spPr>
          <a:xfrm>
            <a:off x="-2408238" y="0"/>
            <a:ext cx="2378075" cy="6858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/>
              <a:t>ORIENTAÇÕES:</a:t>
            </a:r>
          </a:p>
          <a:p>
            <a:pPr algn="ctr">
              <a:defRPr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Fonte de título: calibri (Corpo) 36 - azul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Não reposicionar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Não inserir imagens</a:t>
            </a:r>
          </a:p>
        </p:txBody>
      </p:sp>
    </p:spTree>
    <p:extLst>
      <p:ext uri="{BB962C8B-B14F-4D97-AF65-F5344CB8AC3E}">
        <p14:creationId xmlns:p14="http://schemas.microsoft.com/office/powerpoint/2010/main" val="3605312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Resgatando processos</a:t>
            </a:r>
          </a:p>
        </p:txBody>
      </p:sp>
      <p:sp>
        <p:nvSpPr>
          <p:cNvPr id="9" name="Espaço Reservado para Conteúdo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Discutir com atores da SES os principais potencializadores e dificultadores identificados na Etapa Controle 1 e como podem se relacionar  para Etapa Controle 2</a:t>
            </a:r>
          </a:p>
          <a:p>
            <a:endParaRPr lang="pt-BR" dirty="0"/>
          </a:p>
          <a:p>
            <a:r>
              <a:rPr lang="pt-BR" dirty="0"/>
              <a:t>Resgatar as ações disparadas na Etapa Controle 1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Registrar possíveis ações que serão estabelecidas</a:t>
            </a:r>
          </a:p>
        </p:txBody>
      </p:sp>
    </p:spTree>
    <p:extLst>
      <p:ext uri="{BB962C8B-B14F-4D97-AF65-F5344CB8AC3E}">
        <p14:creationId xmlns:p14="http://schemas.microsoft.com/office/powerpoint/2010/main" val="847923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FD92C-83A2-4A34-89FD-377AF9E303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Material de apoio – PARTE II</a:t>
            </a:r>
          </a:p>
        </p:txBody>
      </p:sp>
    </p:spTree>
    <p:extLst>
      <p:ext uri="{BB962C8B-B14F-4D97-AF65-F5344CB8AC3E}">
        <p14:creationId xmlns:p14="http://schemas.microsoft.com/office/powerpoint/2010/main" val="215264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091234" y="2562441"/>
            <a:ext cx="4455414" cy="866559"/>
          </a:xfrm>
        </p:spPr>
        <p:txBody>
          <a:bodyPr>
            <a:normAutofit fontScale="90000"/>
          </a:bodyPr>
          <a:lstStyle/>
          <a:p>
            <a:r>
              <a:rPr lang="pt-BR" dirty="0">
                <a:effectLst/>
              </a:rPr>
              <a:t>Apresentação do Plano  Controle</a:t>
            </a:r>
            <a:br>
              <a:rPr lang="pt-BR" dirty="0">
                <a:effectLst/>
              </a:rPr>
            </a:br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A6A3541-DBD1-427C-A910-43D7B8EB53E9}"/>
              </a:ext>
            </a:extLst>
          </p:cNvPr>
          <p:cNvSpPr/>
          <p:nvPr/>
        </p:nvSpPr>
        <p:spPr>
          <a:xfrm>
            <a:off x="-2408238" y="0"/>
            <a:ext cx="2378075" cy="6858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/>
              <a:t>ORIENTAÇÕES:</a:t>
            </a:r>
          </a:p>
          <a:p>
            <a:pPr algn="ctr">
              <a:defRPr/>
            </a:pPr>
            <a:endParaRPr lang="pt-BR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/>
              <a:t>Fonte de título: calibri (Corpo) 36 - azul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/>
              <a:t>Não reposicionar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/>
              <a:t>Não inserir imagens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87535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o Plano Controle?</a:t>
            </a:r>
          </a:p>
        </p:txBody>
      </p:sp>
      <p:sp>
        <p:nvSpPr>
          <p:cNvPr id="9" name="Espaço Reservado para Conteúdo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 É um documento ou estratégia elaborada por uma organização ou equipe para garantir que um processo, projeto, sistema ou operação seja mantido dentro de parâmetros definidos e atenda aos objetivos estabelecidos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Um plano controle é uma ferramenta gerencial que ajuda a garantir a qualidade, eficiência e conformidade de um processo ou projeto, permitindo que a organização tome medidas adequadas para corrigir qualquer desvio em relação aos padrões estabelecidos.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0012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Apresentação do Plano Controle</a:t>
            </a:r>
          </a:p>
        </p:txBody>
      </p:sp>
      <p:sp>
        <p:nvSpPr>
          <p:cNvPr id="9" name="Espaço Reservado para Conteúdo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 Acesse o Plano Controle através do </a:t>
            </a:r>
            <a:r>
              <a:rPr lang="pt-BR" dirty="0" err="1"/>
              <a:t>ePlanifica</a:t>
            </a:r>
            <a:r>
              <a:rPr lang="pt-BR" dirty="0"/>
              <a:t> em: </a:t>
            </a:r>
            <a:r>
              <a:rPr lang="pt-BR" u="sng" dirty="0"/>
              <a:t>Biblioteca Virtual – Etapas Gerenciamento – Etapa Controle – Etapa Controle 2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u="sng" dirty="0"/>
          </a:p>
        </p:txBody>
      </p:sp>
      <p:pic>
        <p:nvPicPr>
          <p:cNvPr id="6" name="Imagem 5" descr="Uma imagem contendo pessoa, beisebol, vestindo, em pé&#10;&#10;Descrição gerada automaticamente">
            <a:extLst>
              <a:ext uri="{FF2B5EF4-FFF2-40B4-BE49-F238E27FC236}">
                <a16:creationId xmlns:a16="http://schemas.microsoft.com/office/drawing/2014/main" id="{95F028AB-FDCF-4BFC-99A9-63B002B0BBD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65" r="25576" b="44792"/>
          <a:stretch/>
        </p:blipFill>
        <p:spPr>
          <a:xfrm>
            <a:off x="2880189" y="3222897"/>
            <a:ext cx="3423271" cy="3383385"/>
          </a:xfrm>
          <a:prstGeom prst="rect">
            <a:avLst/>
          </a:prstGeom>
        </p:spPr>
      </p:pic>
      <p:pic>
        <p:nvPicPr>
          <p:cNvPr id="3" name="Imagem 2" descr="Código QR&#10;&#10;Descrição gerada automaticamente">
            <a:extLst>
              <a:ext uri="{FF2B5EF4-FFF2-40B4-BE49-F238E27FC236}">
                <a16:creationId xmlns:a16="http://schemas.microsoft.com/office/drawing/2014/main" id="{54189ECB-D039-4792-966E-45A740722F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421" y="3633841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874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Definição de pessoas estratégicas da SES como referência para elaboração, monitoramento e acompanhamento periódico do Plano Controle </a:t>
            </a:r>
          </a:p>
        </p:txBody>
      </p:sp>
      <p:sp>
        <p:nvSpPr>
          <p:cNvPr id="6" name="Espaço Reservado para Conteúdo 8">
            <a:extLst>
              <a:ext uri="{FF2B5EF4-FFF2-40B4-BE49-F238E27FC236}">
                <a16:creationId xmlns:a16="http://schemas.microsoft.com/office/drawing/2014/main" id="{CED26EB7-A2E9-431B-9BC3-C758445E8685}"/>
              </a:ext>
            </a:extLst>
          </p:cNvPr>
          <p:cNvSpPr txBox="1">
            <a:spLocks/>
          </p:cNvSpPr>
          <p:nvPr/>
        </p:nvSpPr>
        <p:spPr>
          <a:xfrm>
            <a:off x="595183" y="2593413"/>
            <a:ext cx="10515600" cy="3512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9999"/>
              </a:buClr>
              <a:buFontTx/>
              <a:buBlip>
                <a:blip r:embed="rId2"/>
              </a:buBlip>
              <a:defRPr sz="2200" kern="1200" baseline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999"/>
              </a:buClr>
              <a:buFontTx/>
              <a:buBlip>
                <a:blip r:embed="rId2"/>
              </a:buBlip>
              <a:defRPr sz="2000" kern="1200" baseline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999"/>
              </a:buClr>
              <a:buFontTx/>
              <a:buBlip>
                <a:blip r:embed="rId2"/>
              </a:buBlip>
              <a:defRPr sz="1800" kern="1200" baseline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999"/>
              </a:buClr>
              <a:buFontTx/>
              <a:buBlip>
                <a:blip r:embed="rId2"/>
              </a:buBlip>
              <a:defRPr sz="1600" kern="1200" baseline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9999"/>
              </a:buClr>
              <a:buFontTx/>
              <a:buBlip>
                <a:blip r:embed="rId2"/>
              </a:buBlip>
              <a:defRPr sz="1400" kern="1200" baseline="0">
                <a:solidFill>
                  <a:schemeClr val="accent3">
                    <a:lumMod val="7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 Escreva aqui os nomes definidos!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FontTx/>
              <a:buNone/>
            </a:pPr>
            <a:endParaRPr lang="pt-BR" dirty="0"/>
          </a:p>
          <a:p>
            <a:pPr marL="0" indent="0">
              <a:buFontTx/>
              <a:buNone/>
            </a:pP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6481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AEC8AFA4-C92E-4675-9886-03CA33B7AE4F}"/>
              </a:ext>
            </a:extLst>
          </p:cNvPr>
          <p:cNvSpPr/>
          <p:nvPr/>
        </p:nvSpPr>
        <p:spPr>
          <a:xfrm>
            <a:off x="-2408238" y="0"/>
            <a:ext cx="2378075" cy="6858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/>
              <a:t>ORIENTAÇÕES:</a:t>
            </a:r>
          </a:p>
          <a:p>
            <a:pPr algn="ctr">
              <a:defRPr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Não reposicionar o texto do link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Não inserir imagens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Não inserir texto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Não inserir mensagens de agradecimento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pt-BR" dirty="0"/>
              <a:t>Slide padrão de finalização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939" y="763479"/>
            <a:ext cx="5245507" cy="545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706702"/>
      </p:ext>
    </p:extLst>
  </p:cSld>
  <p:clrMapOvr>
    <a:masterClrMapping/>
  </p:clrMapOvr>
</p:sld>
</file>

<file path=ppt/theme/theme1.xml><?xml version="1.0" encoding="utf-8"?>
<a:theme xmlns:a="http://schemas.openxmlformats.org/drawingml/2006/main" name="Capa Iníci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apa Zezé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apa Ea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apa Seçã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onteúdo 1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Conteúdo 2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Conteúdo 3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Capa Fin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1658</TotalTime>
  <Words>278</Words>
  <Application>Microsoft Office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8</vt:i4>
      </vt:variant>
      <vt:variant>
        <vt:lpstr>Títulos de slides</vt:lpstr>
      </vt:variant>
      <vt:variant>
        <vt:i4>9</vt:i4>
      </vt:variant>
    </vt:vector>
  </HeadingPairs>
  <TitlesOfParts>
    <vt:vector size="20" baseType="lpstr">
      <vt:lpstr>Arial</vt:lpstr>
      <vt:lpstr>Calibri</vt:lpstr>
      <vt:lpstr>Calibri Light</vt:lpstr>
      <vt:lpstr>Capa Início</vt:lpstr>
      <vt:lpstr>Capa Zezé</vt:lpstr>
      <vt:lpstr>Capa EaD</vt:lpstr>
      <vt:lpstr>Capa Seção</vt:lpstr>
      <vt:lpstr>Conteúdo 1</vt:lpstr>
      <vt:lpstr>Conteúdo 2</vt:lpstr>
      <vt:lpstr>Conteúdo 3</vt:lpstr>
      <vt:lpstr>Capa Final</vt:lpstr>
      <vt:lpstr>Material de apoio - PARTE I</vt:lpstr>
      <vt:lpstr>Resgate dos processos disparados na Etapa Controle 1</vt:lpstr>
      <vt:lpstr>Resgatando processos</vt:lpstr>
      <vt:lpstr>Material de apoio – PARTE II</vt:lpstr>
      <vt:lpstr>Apresentação do Plano  Controle </vt:lpstr>
      <vt:lpstr>O que é o Plano Controle?</vt:lpstr>
      <vt:lpstr>Apresentação do Plano Controle</vt:lpstr>
      <vt:lpstr>Definição de pessoas estratégicas da SES como referência para elaboração, monitoramento e acompanhamento periódico do Plano Controle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Adriane Reis Arcos</cp:lastModifiedBy>
  <cp:revision>100</cp:revision>
  <dcterms:created xsi:type="dcterms:W3CDTF">2021-05-10T00:56:02Z</dcterms:created>
  <dcterms:modified xsi:type="dcterms:W3CDTF">2023-09-30T20:42:16Z</dcterms:modified>
</cp:coreProperties>
</file>

<file path=docProps/thumbnail.jpeg>
</file>